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90" r:id="rId2"/>
    <p:sldId id="298" r:id="rId3"/>
    <p:sldId id="289" r:id="rId4"/>
    <p:sldId id="292" r:id="rId5"/>
    <p:sldId id="293" r:id="rId6"/>
    <p:sldId id="300" r:id="rId7"/>
    <p:sldId id="294" r:id="rId8"/>
    <p:sldId id="295" r:id="rId9"/>
    <p:sldId id="262" r:id="rId10"/>
    <p:sldId id="263" r:id="rId11"/>
    <p:sldId id="301" r:id="rId12"/>
    <p:sldId id="302" r:id="rId13"/>
    <p:sldId id="265" r:id="rId14"/>
    <p:sldId id="266" r:id="rId15"/>
    <p:sldId id="297" r:id="rId16"/>
    <p:sldId id="267" r:id="rId17"/>
    <p:sldId id="268" r:id="rId18"/>
    <p:sldId id="296" r:id="rId19"/>
    <p:sldId id="269" r:id="rId20"/>
    <p:sldId id="274" r:id="rId21"/>
    <p:sldId id="275" r:id="rId22"/>
    <p:sldId id="276" r:id="rId23"/>
    <p:sldId id="279" r:id="rId24"/>
    <p:sldId id="281" r:id="rId25"/>
    <p:sldId id="282" r:id="rId26"/>
    <p:sldId id="283" r:id="rId27"/>
    <p:sldId id="284" r:id="rId28"/>
    <p:sldId id="285"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76" autoAdjust="0"/>
    <p:restoredTop sz="91972" autoAdjust="0"/>
  </p:normalViewPr>
  <p:slideViewPr>
    <p:cSldViewPr>
      <p:cViewPr varScale="1">
        <p:scale>
          <a:sx n="108" d="100"/>
          <a:sy n="108" d="100"/>
        </p:scale>
        <p:origin x="-108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4B341-3C0A-4F7B-B91C-8A6A570123DE}" type="datetimeFigureOut">
              <a:rPr lang="ru-RU" smtClean="0"/>
              <a:pPr/>
              <a:t>20.02.2017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1D361-534E-4C43-A023-56722E478DE0}" type="slidenum">
              <a:rPr lang="ru-RU" smtClean="0"/>
              <a:pPr/>
              <a:t>‹#›</a:t>
            </a:fld>
            <a:endParaRPr lang="ru-RU"/>
          </a:p>
        </p:txBody>
      </p:sp>
    </p:spTree>
    <p:extLst>
      <p:ext uri="{BB962C8B-B14F-4D97-AF65-F5344CB8AC3E}">
        <p14:creationId xmlns:p14="http://schemas.microsoft.com/office/powerpoint/2010/main" xmlns="" val="193890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1" dirty="0"/>
          </a:p>
        </p:txBody>
      </p:sp>
      <p:sp>
        <p:nvSpPr>
          <p:cNvPr id="4" name="Номер слайда 3"/>
          <p:cNvSpPr>
            <a:spLocks noGrp="1"/>
          </p:cNvSpPr>
          <p:nvPr>
            <p:ph type="sldNum" sz="quarter" idx="10"/>
          </p:nvPr>
        </p:nvSpPr>
        <p:spPr/>
        <p:txBody>
          <a:bodyPr/>
          <a:lstStyle/>
          <a:p>
            <a:fld id="{8981D361-534E-4C43-A023-56722E478DE0}" type="slidenum">
              <a:rPr lang="ru-RU" smtClean="0"/>
              <a:pPr/>
              <a:t>21</a:t>
            </a:fld>
            <a:endParaRPr lang="ru-RU"/>
          </a:p>
        </p:txBody>
      </p:sp>
    </p:spTree>
    <p:extLst>
      <p:ext uri="{BB962C8B-B14F-4D97-AF65-F5344CB8AC3E}">
        <p14:creationId xmlns:p14="http://schemas.microsoft.com/office/powerpoint/2010/main" xmlns="" val="309466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2AA957AF-53C0-420B-9C2D-77DB1416566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eaLnBrk="1" latinLnBrk="0" hangingPunct="1"/>
            <a:fld id="{E637BB6B-EE1B-48FB-8575-0D55C373DE88}" type="datetimeFigureOut">
              <a:rPr lang="en-US" smtClean="0"/>
              <a:pPr eaLnBrk="1" latinLnBrk="0" hangingPunct="1"/>
              <a:t>2/20/2017</a:t>
            </a:fld>
            <a:endParaRPr lang="en-US" sz="1000">
              <a:solidFill>
                <a:schemeClr val="tx2">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2448272"/>
          </a:xfrm>
        </p:spPr>
        <p:txBody>
          <a:bodyPr>
            <a:normAutofit fontScale="90000"/>
          </a:bodyPr>
          <a:lstStyle/>
          <a:p>
            <a:pPr algn="ctr"/>
            <a:r>
              <a:rPr lang="en-US" b="1" dirty="0" smtClean="0">
                <a:solidFill>
                  <a:srgbClr val="0000FF"/>
                </a:solidFill>
              </a:rPr>
              <a:t/>
            </a:r>
            <a:br>
              <a:rPr lang="en-US" b="1" dirty="0" smtClean="0">
                <a:solidFill>
                  <a:srgbClr val="0000FF"/>
                </a:solidFill>
              </a:rPr>
            </a:br>
            <a:r>
              <a:rPr lang="en-US" b="1" dirty="0">
                <a:solidFill>
                  <a:srgbClr val="0000FF"/>
                </a:solidFill>
              </a:rPr>
              <a:t/>
            </a:r>
            <a:br>
              <a:rPr lang="en-US" b="1" dirty="0">
                <a:solidFill>
                  <a:srgbClr val="0000FF"/>
                </a:solidFill>
              </a:rPr>
            </a:br>
            <a:r>
              <a:rPr lang="en-US" b="1" dirty="0" smtClean="0">
                <a:solidFill>
                  <a:srgbClr val="0000FF"/>
                </a:solidFill>
              </a:rPr>
              <a:t/>
            </a:r>
            <a:br>
              <a:rPr lang="en-US" b="1" dirty="0" smtClean="0">
                <a:solidFill>
                  <a:srgbClr val="0000FF"/>
                </a:solidFill>
              </a:rPr>
            </a:br>
            <a:r>
              <a:rPr lang="en-US" sz="4400" b="1" dirty="0" smtClean="0">
                <a:solidFill>
                  <a:srgbClr val="FF0000"/>
                </a:solidFill>
              </a:rPr>
              <a:t>First </a:t>
            </a:r>
            <a:r>
              <a:rPr lang="en-US" sz="4400" b="1" dirty="0">
                <a:solidFill>
                  <a:srgbClr val="FF0000"/>
                </a:solidFill>
              </a:rPr>
              <a:t>CSI Regional Youth </a:t>
            </a:r>
            <a:r>
              <a:rPr lang="en-US" sz="4400" b="1" dirty="0" smtClean="0">
                <a:solidFill>
                  <a:srgbClr val="FF0000"/>
                </a:solidFill>
              </a:rPr>
              <a:t>Conference in Moldova,  May </a:t>
            </a:r>
            <a:r>
              <a:rPr lang="en-US" sz="4400" b="1" dirty="0">
                <a:solidFill>
                  <a:srgbClr val="FF0000"/>
                </a:solidFill>
              </a:rPr>
              <a:t>3</a:t>
            </a:r>
            <a:r>
              <a:rPr lang="en-US" sz="4400" b="1" dirty="0" smtClean="0">
                <a:solidFill>
                  <a:srgbClr val="FF0000"/>
                </a:solidFill>
              </a:rPr>
              <a:t>, 2016 </a:t>
            </a:r>
            <a:r>
              <a:rPr lang="ru-RU" sz="4400" dirty="0">
                <a:solidFill>
                  <a:srgbClr val="FF0000"/>
                </a:solidFill>
              </a:rPr>
              <a:t/>
            </a:r>
            <a:br>
              <a:rPr lang="ru-RU" sz="4400" dirty="0">
                <a:solidFill>
                  <a:srgbClr val="FF0000"/>
                </a:solidFill>
              </a:rPr>
            </a:br>
            <a:endParaRPr lang="ru-RU" sz="4400" dirty="0">
              <a:solidFill>
                <a:srgbClr val="FF0000"/>
              </a:solidFill>
            </a:endParaRPr>
          </a:p>
        </p:txBody>
      </p:sp>
      <p:pic>
        <p:nvPicPr>
          <p:cNvPr id="5" name="Picture 2" descr="CSILogo.JPG"/>
          <p:cNvPicPr>
            <a:picLocks noGrp="1" noChangeAspect="1"/>
          </p:cNvPicPr>
          <p:nvPr>
            <p:ph idx="1"/>
          </p:nvPr>
        </p:nvPicPr>
        <p:blipFill>
          <a:blip r:embed="rId2"/>
          <a:srcRect l="5817" t="4293" r="5817" b="5564"/>
          <a:stretch>
            <a:fillRect/>
          </a:stretch>
        </p:blipFill>
        <p:spPr>
          <a:xfrm>
            <a:off x="1547664" y="2564904"/>
            <a:ext cx="5976664" cy="3888432"/>
          </a:xfrm>
          <a:prstGeom prst="rect">
            <a:avLst/>
          </a:prstGeom>
        </p:spPr>
      </p:pic>
      <p:sp>
        <p:nvSpPr>
          <p:cNvPr id="4" name="Rectangle 3"/>
          <p:cNvSpPr/>
          <p:nvPr/>
        </p:nvSpPr>
        <p:spPr>
          <a:xfrm>
            <a:off x="0" y="6488668"/>
            <a:ext cx="6553200" cy="276999"/>
          </a:xfrm>
          <a:prstGeom prst="rect">
            <a:avLst/>
          </a:prstGeom>
        </p:spPr>
        <p:txBody>
          <a:bodyPr wrap="square">
            <a:spAutoFit/>
          </a:bodyPr>
          <a:lstStyle/>
          <a:p>
            <a:r>
              <a:rPr lang="en-US" sz="1200" dirty="0" smtClean="0"/>
              <a:t>2016 Youth Conf  REPORT  2016 </a:t>
            </a:r>
            <a:r>
              <a:rPr lang="en-US" sz="1200" dirty="0" smtClean="0"/>
              <a:t>Moldova</a:t>
            </a:r>
            <a:endParaRPr lang="en-US" sz="1200" dirty="0"/>
          </a:p>
        </p:txBody>
      </p:sp>
    </p:spTree>
    <p:extLst>
      <p:ext uri="{BB962C8B-B14F-4D97-AF65-F5344CB8AC3E}">
        <p14:creationId xmlns:p14="http://schemas.microsoft.com/office/powerpoint/2010/main" xmlns="" val="1724890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229600" cy="720080"/>
          </a:xfrm>
        </p:spPr>
        <p:txBody>
          <a:bodyPr>
            <a:normAutofit fontScale="90000"/>
          </a:bodyPr>
          <a:lstStyle/>
          <a:p>
            <a:pPr marL="342900" lvl="0" indent="-342900">
              <a:buFont typeface="Wingdings" pitchFamily="2" charset="2"/>
              <a:buChar char="Ø"/>
            </a:pPr>
            <a:r>
              <a:rPr lang="en-US" sz="2700" b="1" dirty="0"/>
              <a:t>How to organize Bible Clubs for Children.  </a:t>
            </a:r>
            <a:r>
              <a:rPr lang="ru-RU" dirty="0"/>
              <a:t/>
            </a:r>
            <a:br>
              <a:rPr lang="ru-RU" dirty="0"/>
            </a:br>
            <a:endParaRPr lang="ru-RU" dirty="0"/>
          </a:p>
        </p:txBody>
      </p:sp>
      <p:pic>
        <p:nvPicPr>
          <p:cNvPr id="8194" name="Picture 2" descr="D:\Disks\Google Drive\Translators\Youth Conference May 3rd, 2016 Moldova\Girls answer question from the set Is God calling m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899592" y="836712"/>
            <a:ext cx="7221173" cy="5415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540096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0000FF"/>
                </a:solidFill>
              </a:rPr>
              <a:t>Portfolios for each youth </a:t>
            </a:r>
            <a:endParaRPr lang="ru-RU" dirty="0">
              <a:solidFill>
                <a:srgbClr val="0000FF"/>
              </a:solidFill>
            </a:endParaRPr>
          </a:p>
        </p:txBody>
      </p:sp>
      <p:sp>
        <p:nvSpPr>
          <p:cNvPr id="3" name="Содержимое 2"/>
          <p:cNvSpPr>
            <a:spLocks noGrp="1"/>
          </p:cNvSpPr>
          <p:nvPr>
            <p:ph idx="1"/>
          </p:nvPr>
        </p:nvSpPr>
        <p:spPr/>
        <p:txBody>
          <a:bodyPr/>
          <a:lstStyle/>
          <a:p>
            <a:r>
              <a:rPr lang="en-US" dirty="0" smtClean="0"/>
              <a:t>Contained:</a:t>
            </a:r>
          </a:p>
          <a:p>
            <a:r>
              <a:rPr lang="en-US" dirty="0" smtClean="0">
                <a:solidFill>
                  <a:srgbClr val="FF0000"/>
                </a:solidFill>
              </a:rPr>
              <a:t>1. “ Is God Calling me?” – 5 copies of each lesson.</a:t>
            </a:r>
          </a:p>
          <a:p>
            <a:r>
              <a:rPr lang="en-US" dirty="0" smtClean="0">
                <a:solidFill>
                  <a:srgbClr val="FF0000"/>
                </a:solidFill>
              </a:rPr>
              <a:t>2. “God’s Eternity Quiz” – 10 copies.</a:t>
            </a:r>
          </a:p>
          <a:p>
            <a:r>
              <a:rPr lang="en-US" dirty="0" smtClean="0">
                <a:solidFill>
                  <a:srgbClr val="FF0000"/>
                </a:solidFill>
              </a:rPr>
              <a:t>3. OT - 1  series, lessons 1-6 – 5 copies of each lesson.</a:t>
            </a:r>
          </a:p>
          <a:p>
            <a:r>
              <a:rPr lang="en-US" dirty="0" smtClean="0">
                <a:solidFill>
                  <a:srgbClr val="FF0000"/>
                </a:solidFill>
              </a:rPr>
              <a:t>4. NT -1 series, Lessons 1-6 – 5 copies of each lesson.</a:t>
            </a:r>
          </a:p>
          <a:p>
            <a:endParaRPr lang="en-US" dirty="0" smtClean="0"/>
          </a:p>
          <a:p>
            <a:r>
              <a:rPr lang="en-US" dirty="0" smtClean="0"/>
              <a:t>Each of these materials were presented in Romanian and Russian, the two languages which circulate in Moldova.</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188640"/>
            <a:ext cx="8305800" cy="792088"/>
          </a:xfrm>
        </p:spPr>
        <p:txBody>
          <a:bodyPr>
            <a:normAutofit fontScale="90000"/>
          </a:bodyPr>
          <a:lstStyle/>
          <a:p>
            <a:r>
              <a:rPr lang="en-US" dirty="0" smtClean="0"/>
              <a:t>       Materials of the conference </a:t>
            </a:r>
            <a:endParaRPr lang="ru-RU" dirty="0"/>
          </a:p>
        </p:txBody>
      </p:sp>
      <p:pic>
        <p:nvPicPr>
          <p:cNvPr id="11" name="Picture 2" descr="D:\Disks\Google Drive\Translators\Youth Conference May 3rd, 2016 Moldova\materials Is God calling me.JPG"/>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0" y="3829050"/>
            <a:ext cx="4040188" cy="30289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 name="Объект 11"/>
          <p:cNvPicPr>
            <a:picLocks noGrp="1" noChangeAspect="1"/>
          </p:cNvPicPr>
          <p:nvPr>
            <p:ph sz="quarter" idx="4294967295"/>
          </p:nvPr>
        </p:nvPicPr>
        <p:blipFill>
          <a:blip r:embed="rId3">
            <a:extLst>
              <a:ext uri="{28A0092B-C50C-407E-A947-70E740481C1C}">
                <a14:useLocalDpi xmlns:a14="http://schemas.microsoft.com/office/drawing/2010/main" xmlns="" val="0"/>
              </a:ext>
            </a:extLst>
          </a:blip>
          <a:stretch>
            <a:fillRect/>
          </a:stretch>
        </p:blipFill>
        <p:spPr>
          <a:xfrm>
            <a:off x="1331640" y="980728"/>
            <a:ext cx="6338887" cy="2978150"/>
          </a:xfrm>
        </p:spPr>
      </p:pic>
      <p:pic>
        <p:nvPicPr>
          <p:cNvPr id="16" name="Рисунок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17882" y="3819798"/>
            <a:ext cx="3888432" cy="2736304"/>
          </a:xfrm>
          <a:prstGeom prst="rect">
            <a:avLst/>
          </a:prstGeom>
        </p:spPr>
      </p:pic>
    </p:spTree>
    <p:extLst>
      <p:ext uri="{BB962C8B-B14F-4D97-AF65-F5344CB8AC3E}">
        <p14:creationId xmlns:p14="http://schemas.microsoft.com/office/powerpoint/2010/main" xmlns="" val="360598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2614"/>
            <a:ext cx="8229600" cy="1143000"/>
          </a:xfrm>
        </p:spPr>
        <p:txBody>
          <a:bodyPr>
            <a:normAutofit fontScale="90000"/>
          </a:bodyPr>
          <a:lstStyle/>
          <a:p>
            <a:pPr lvl="0"/>
            <a:r>
              <a:rPr lang="en-US" sz="2800" b="1" dirty="0" smtClean="0"/>
              <a:t>Youth gave a </a:t>
            </a:r>
            <a:r>
              <a:rPr lang="en-US" sz="2800" b="1" dirty="0"/>
              <a:t>very </a:t>
            </a:r>
            <a:r>
              <a:rPr lang="en-US" sz="2800" b="1" dirty="0" smtClean="0"/>
              <a:t>positive feedback to the program and to the opportunity for serving our Lord.</a:t>
            </a:r>
            <a:r>
              <a:rPr lang="ru-RU" sz="2000" dirty="0"/>
              <a:t/>
            </a:r>
            <a:br>
              <a:rPr lang="ru-RU" sz="2000" dirty="0"/>
            </a:br>
            <a:endParaRPr lang="ru-RU" sz="2000" dirty="0"/>
          </a:p>
        </p:txBody>
      </p:sp>
      <p:pic>
        <p:nvPicPr>
          <p:cNvPr id="10242" name="Picture 2" descr="D:\Disks\Google Drive\Translators\Youth Conference May 3rd, 2016 Moldova\during the conferenc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755576" y="1052736"/>
            <a:ext cx="7799783" cy="5199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323827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80120"/>
          </a:xfrm>
        </p:spPr>
        <p:txBody>
          <a:bodyPr>
            <a:normAutofit fontScale="90000"/>
          </a:bodyPr>
          <a:lstStyle/>
          <a:p>
            <a:pPr marL="342900" lvl="0" indent="-342900"/>
            <a:r>
              <a:rPr lang="en-US" sz="2800" b="1" dirty="0"/>
              <a:t>They all liked the </a:t>
            </a:r>
            <a:r>
              <a:rPr lang="en-US" sz="2800" b="1" dirty="0" smtClean="0"/>
              <a:t>materials and the interactive method of teaching, getting involved in the lesson presentations.</a:t>
            </a:r>
            <a:r>
              <a:rPr lang="ru-RU" sz="2000" dirty="0"/>
              <a:t/>
            </a:r>
            <a:br>
              <a:rPr lang="ru-RU" sz="2000" dirty="0"/>
            </a:br>
            <a:endParaRPr lang="ru-RU" sz="2000" dirty="0"/>
          </a:p>
        </p:txBody>
      </p:sp>
      <p:pic>
        <p:nvPicPr>
          <p:cNvPr id="11266" name="Picture 2" descr="D:\Disks\Google Drive\Translators\Youth Conference May 3rd, 2016 Moldova\young man tells story after studying one lesson from the Old testament.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83568" y="1412776"/>
            <a:ext cx="7703260" cy="5445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46738125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08112"/>
          </a:xfrm>
        </p:spPr>
        <p:txBody>
          <a:bodyPr/>
          <a:lstStyle/>
          <a:p>
            <a:r>
              <a:rPr lang="en-US" dirty="0" smtClean="0">
                <a:solidFill>
                  <a:srgbClr val="0000FF"/>
                </a:solidFill>
              </a:rPr>
              <a:t>Model of Teaching OT 1 series </a:t>
            </a:r>
            <a:endParaRPr lang="ru-RU" dirty="0">
              <a:solidFill>
                <a:srgbClr val="0000FF"/>
              </a:solidFill>
            </a:endParaRPr>
          </a:p>
        </p:txBody>
      </p:sp>
      <p:sp>
        <p:nvSpPr>
          <p:cNvPr id="5" name="Содержимое 4"/>
          <p:cNvSpPr>
            <a:spLocks noGrp="1"/>
          </p:cNvSpPr>
          <p:nvPr>
            <p:ph sz="half" idx="2"/>
          </p:nvPr>
        </p:nvSpPr>
        <p:spPr>
          <a:xfrm>
            <a:off x="5292080" y="1494838"/>
            <a:ext cx="3394720" cy="4958498"/>
          </a:xfrm>
        </p:spPr>
        <p:txBody>
          <a:bodyPr>
            <a:normAutofit fontScale="92500"/>
          </a:bodyPr>
          <a:lstStyle/>
          <a:p>
            <a:r>
              <a:rPr lang="en-US" b="1" dirty="0" smtClean="0">
                <a:solidFill>
                  <a:srgbClr val="FF0000"/>
                </a:solidFill>
              </a:rPr>
              <a:t>Alina </a:t>
            </a:r>
            <a:r>
              <a:rPr lang="en-US" b="1" dirty="0" err="1" smtClean="0">
                <a:solidFill>
                  <a:srgbClr val="FF0000"/>
                </a:solidFill>
              </a:rPr>
              <a:t>Gopa</a:t>
            </a:r>
            <a:r>
              <a:rPr lang="en-US" b="1" dirty="0" smtClean="0">
                <a:solidFill>
                  <a:srgbClr val="FF0000"/>
                </a:solidFill>
              </a:rPr>
              <a:t>, </a:t>
            </a:r>
            <a:r>
              <a:rPr lang="en-US" dirty="0" smtClean="0"/>
              <a:t>the CSI volunteer, has demonstrated  how to teach a lesson from “Stories for All Ages”, by presenting lesson 3 from OT -1 “Disobedience Ruins Everything!”, which was  a clear example for the young people how to teach CSI materials to Children. </a:t>
            </a:r>
            <a:endParaRPr lang="ru-RU" dirty="0"/>
          </a:p>
        </p:txBody>
      </p:sp>
      <p:pic>
        <p:nvPicPr>
          <p:cNvPr id="1027" name="Picture 3" descr="C:\Users\CSIMOLD\Desktop\alina teaching Children'd series.JPG"/>
          <p:cNvPicPr>
            <a:picLocks noGrp="1" noChangeAspect="1" noChangeArrowheads="1"/>
          </p:cNvPicPr>
          <p:nvPr>
            <p:ph sz="half" idx="1"/>
          </p:nvPr>
        </p:nvPicPr>
        <p:blipFill>
          <a:blip r:embed="rId2" cstate="print"/>
          <a:srcRect/>
          <a:stretch>
            <a:fillRect/>
          </a:stretch>
        </p:blipFill>
        <p:spPr bwMode="auto">
          <a:xfrm>
            <a:off x="251520" y="1494838"/>
            <a:ext cx="5184576" cy="43104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656184"/>
          </a:xfrm>
        </p:spPr>
        <p:txBody>
          <a:bodyPr>
            <a:normAutofit fontScale="90000"/>
          </a:bodyPr>
          <a:lstStyle/>
          <a:p>
            <a:pPr marL="342900" lvl="0" indent="-342900"/>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solidFill>
                  <a:srgbClr val="0000FF"/>
                </a:solidFill>
              </a:rPr>
              <a:t>Many young people are </a:t>
            </a:r>
            <a:r>
              <a:rPr lang="en-US" sz="2800" b="1" dirty="0">
                <a:solidFill>
                  <a:srgbClr val="0000FF"/>
                </a:solidFill>
              </a:rPr>
              <a:t>ready to use </a:t>
            </a:r>
            <a:r>
              <a:rPr lang="en-US" sz="2800" b="1" dirty="0" smtClean="0">
                <a:solidFill>
                  <a:srgbClr val="0000FF"/>
                </a:solidFill>
              </a:rPr>
              <a:t>this materials because they are easy to use. Some got absorbed in  coloring the pictures which proves once again how effective and attractive the “Stories for All Ages” are.  </a:t>
            </a:r>
            <a:r>
              <a:rPr lang="ru-RU" sz="2000" dirty="0">
                <a:solidFill>
                  <a:srgbClr val="0000FF"/>
                </a:solidFill>
              </a:rPr>
              <a:t/>
            </a:r>
            <a:br>
              <a:rPr lang="ru-RU" sz="2000" dirty="0">
                <a:solidFill>
                  <a:srgbClr val="0000FF"/>
                </a:solidFill>
              </a:rPr>
            </a:br>
            <a:endParaRPr lang="ru-RU" sz="2000" dirty="0">
              <a:solidFill>
                <a:srgbClr val="0000FF"/>
              </a:solidFill>
            </a:endParaRPr>
          </a:p>
        </p:txBody>
      </p:sp>
      <p:pic>
        <p:nvPicPr>
          <p:cNvPr id="12290" name="Picture 2" descr="D:\Disks\Google Drive\Translators\Youth Conference May 3rd, 2016 Moldova\youth coloring like kids  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541436" y="3212976"/>
            <a:ext cx="5631829" cy="37545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Picture 4" descr="D:\Disks\Google Drive\Translators\Youth Conference May 3rd, 2016 Moldova\during conferenc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27" y="1340768"/>
            <a:ext cx="5500685" cy="32729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922740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80120"/>
          </a:xfrm>
        </p:spPr>
        <p:txBody>
          <a:bodyPr>
            <a:normAutofit fontScale="90000"/>
          </a:bodyPr>
          <a:lstStyle/>
          <a:p>
            <a:r>
              <a:rPr lang="en-US" dirty="0" smtClean="0"/>
              <a:t>       </a:t>
            </a:r>
            <a:r>
              <a:rPr lang="en-US" sz="4000" dirty="0" smtClean="0"/>
              <a:t>The youth forming a vision about how to  work with kids for the glory of God</a:t>
            </a:r>
            <a:endParaRPr lang="ru-RU" sz="4000" dirty="0"/>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652120" y="1772816"/>
            <a:ext cx="3323702" cy="4433888"/>
          </a:xfrm>
        </p:spPr>
      </p:pic>
      <p:pic>
        <p:nvPicPr>
          <p:cNvPr id="9" name="Объект 8"/>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9756576" y="2475870"/>
            <a:ext cx="4038600" cy="3027780"/>
          </a:xfrm>
        </p:spPr>
      </p:pic>
      <p:pic>
        <p:nvPicPr>
          <p:cNvPr id="14" name="Picture 3" descr="D:\Disks\Google Drive\Translators\Youth Conference May 3rd, 2016 Moldova\wonderful OT seri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751" y="2420888"/>
            <a:ext cx="4866095" cy="36495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182579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lstStyle/>
          <a:p>
            <a:r>
              <a:rPr lang="en-US" dirty="0" smtClean="0"/>
              <a:t>                 </a:t>
            </a:r>
            <a:r>
              <a:rPr lang="en-US" dirty="0" smtClean="0">
                <a:solidFill>
                  <a:srgbClr val="FF0000"/>
                </a:solidFill>
              </a:rPr>
              <a:t>“The Super 13”</a:t>
            </a:r>
            <a:endParaRPr lang="ru-RU" dirty="0">
              <a:solidFill>
                <a:srgbClr val="FF0000"/>
              </a:solidFill>
            </a:endParaRPr>
          </a:p>
        </p:txBody>
      </p:sp>
      <p:sp>
        <p:nvSpPr>
          <p:cNvPr id="3" name="Содержимое 2"/>
          <p:cNvSpPr>
            <a:spLocks noGrp="1"/>
          </p:cNvSpPr>
          <p:nvPr>
            <p:ph idx="1"/>
          </p:nvPr>
        </p:nvSpPr>
        <p:spPr>
          <a:xfrm>
            <a:off x="457200" y="1340768"/>
            <a:ext cx="8229600" cy="4983832"/>
          </a:xfrm>
        </p:spPr>
        <p:txBody>
          <a:bodyPr>
            <a:normAutofit lnSpcReduction="10000"/>
          </a:bodyPr>
          <a:lstStyle/>
          <a:p>
            <a:r>
              <a:rPr lang="en-US" sz="2800" dirty="0" smtClean="0"/>
              <a:t>The youth was most encouraged to hear about the “Super 13”. This is a group of 6 teenagers who started teaching  the “Stories of all ages” to their friends and kids from their neighborhood.  They came to a Youth conference for the first time in their life, but with a beautiful story about how they love Christ and how they participate in building His Kingdom at this early age, using the CSI materials.  </a:t>
            </a:r>
          </a:p>
          <a:p>
            <a:r>
              <a:rPr lang="en-US" sz="2800" dirty="0" smtClean="0">
                <a:solidFill>
                  <a:srgbClr val="FF0000"/>
                </a:solidFill>
              </a:rPr>
              <a:t>If a teenager can teach these materials, how much more potential have the  Christians and the youth who have given their hearts to LORD. </a:t>
            </a:r>
            <a:endParaRPr lang="ru-RU" sz="28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96752"/>
          </a:xfrm>
        </p:spPr>
        <p:txBody>
          <a:bodyPr>
            <a:normAutofit fontScale="90000"/>
          </a:bodyPr>
          <a:lstStyle/>
          <a:p>
            <a:r>
              <a:rPr lang="en-US" sz="3600" b="1" dirty="0" smtClean="0">
                <a:solidFill>
                  <a:srgbClr val="FF0000"/>
                </a:solidFill>
              </a:rPr>
              <a:t>The  Super 13</a:t>
            </a:r>
            <a:r>
              <a:rPr lang="en-US" sz="3600" b="1" dirty="0" smtClean="0"/>
              <a:t>, </a:t>
            </a:r>
            <a:r>
              <a:rPr lang="en-US" sz="3100" b="1" dirty="0" smtClean="0"/>
              <a:t>who participated  in the program,  told everybody about the </a:t>
            </a:r>
            <a:r>
              <a:rPr lang="en-US" sz="3100" b="1" dirty="0"/>
              <a:t>way they teach children in their villages the Bible </a:t>
            </a:r>
            <a:r>
              <a:rPr lang="en-US" sz="3100" b="1" dirty="0" smtClean="0"/>
              <a:t>truths, using “ Stories for all Ages” </a:t>
            </a:r>
            <a:endParaRPr lang="ru-RU" sz="3100" b="1" dirty="0"/>
          </a:p>
        </p:txBody>
      </p:sp>
      <p:pic>
        <p:nvPicPr>
          <p:cNvPr id="14338" name="Picture 2" descr="D:\Disks\Google Drive\Translators\Youth Conference May 3rd, 2016 Moldova\super 13 answering q.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075418"/>
            <a:ext cx="4032448" cy="27003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339" name="Picture 3" descr="D:\Disks\Google Drive\Translators\Youth Conference May 3rd, 2016 Moldova\super 13 in con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2304" y="3696814"/>
            <a:ext cx="4464496" cy="32333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341" name="Picture 5" descr="D:\Disks\Google Drive\Translators\Youth Conference May 3rd, 2016 Moldova\super 13 during the con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876397"/>
            <a:ext cx="4680520" cy="3640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92813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507288" cy="1143000"/>
          </a:xfrm>
        </p:spPr>
        <p:txBody>
          <a:bodyPr>
            <a:noAutofit/>
          </a:bodyPr>
          <a:lstStyle/>
          <a:p>
            <a:pPr algn="ctr"/>
            <a:r>
              <a:rPr lang="en-US" sz="4000" b="1" dirty="0" smtClean="0">
                <a:solidFill>
                  <a:srgbClr val="0000FF"/>
                </a:solidFill>
                <a:latin typeface="+mn-lt"/>
              </a:rPr>
              <a:t>May 3, 2016,  </a:t>
            </a:r>
            <a:br>
              <a:rPr lang="en-US" sz="4000" b="1" dirty="0" smtClean="0">
                <a:solidFill>
                  <a:srgbClr val="0000FF"/>
                </a:solidFill>
                <a:latin typeface="+mn-lt"/>
              </a:rPr>
            </a:br>
            <a:r>
              <a:rPr lang="en-US" sz="4000" b="1" dirty="0" smtClean="0">
                <a:solidFill>
                  <a:srgbClr val="0000FF"/>
                </a:solidFill>
                <a:latin typeface="+mn-lt"/>
              </a:rPr>
              <a:t>Camp “</a:t>
            </a:r>
            <a:r>
              <a:rPr lang="en-US" sz="4000" b="1" dirty="0" err="1" smtClean="0">
                <a:solidFill>
                  <a:srgbClr val="0000FF"/>
                </a:solidFill>
                <a:latin typeface="+mn-lt"/>
              </a:rPr>
              <a:t>Vifania</a:t>
            </a:r>
            <a:r>
              <a:rPr lang="en-US" sz="4000" b="1" dirty="0" smtClean="0">
                <a:solidFill>
                  <a:srgbClr val="0000FF"/>
                </a:solidFill>
                <a:latin typeface="+mn-lt"/>
              </a:rPr>
              <a:t>”, North of  Moldova</a:t>
            </a:r>
            <a:endParaRPr lang="ru-RU" sz="4000" b="1" dirty="0">
              <a:solidFill>
                <a:srgbClr val="0000FF"/>
              </a:solidFill>
              <a:latin typeface="+mn-lt"/>
            </a:endParaRPr>
          </a:p>
        </p:txBody>
      </p:sp>
      <p:sp>
        <p:nvSpPr>
          <p:cNvPr id="3" name="Содержимое 2"/>
          <p:cNvSpPr>
            <a:spLocks noGrp="1"/>
          </p:cNvSpPr>
          <p:nvPr>
            <p:ph idx="1"/>
          </p:nvPr>
        </p:nvSpPr>
        <p:spPr/>
        <p:txBody>
          <a:bodyPr/>
          <a:lstStyle/>
          <a:p>
            <a:pPr algn="ctr">
              <a:buNone/>
            </a:pPr>
            <a:r>
              <a:rPr lang="en-US" sz="4000" b="1" dirty="0" smtClean="0">
                <a:solidFill>
                  <a:srgbClr val="0000FF"/>
                </a:solidFill>
              </a:rPr>
              <a:t>Theme of Youth Conference: </a:t>
            </a:r>
          </a:p>
          <a:p>
            <a:pPr algn="ctr">
              <a:buNone/>
            </a:pPr>
            <a:r>
              <a:rPr lang="en-US" sz="4800" b="1" dirty="0" smtClean="0">
                <a:solidFill>
                  <a:srgbClr val="FF0000"/>
                </a:solidFill>
              </a:rPr>
              <a:t>The Great Commandment is Personal</a:t>
            </a:r>
            <a:endParaRPr lang="ru-RU" sz="4800" b="1" dirty="0" smtClean="0">
              <a:solidFill>
                <a:srgbClr val="FF0000"/>
              </a:solidFill>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514432"/>
          </a:xfrm>
        </p:spPr>
        <p:txBody>
          <a:bodyPr>
            <a:noAutofit/>
          </a:bodyPr>
          <a:lstStyle/>
          <a:p>
            <a:r>
              <a:rPr lang="en-US" sz="2800" b="1" dirty="0" err="1">
                <a:solidFill>
                  <a:srgbClr val="FF0000"/>
                </a:solidFill>
              </a:rPr>
              <a:t>Tanea</a:t>
            </a:r>
            <a:r>
              <a:rPr lang="en-US" sz="2800" b="1" dirty="0">
                <a:solidFill>
                  <a:srgbClr val="FF0000"/>
                </a:solidFill>
              </a:rPr>
              <a:t> </a:t>
            </a:r>
            <a:r>
              <a:rPr lang="en-US" sz="2800" b="1" dirty="0" err="1" smtClean="0">
                <a:solidFill>
                  <a:srgbClr val="FF0000"/>
                </a:solidFill>
              </a:rPr>
              <a:t>Legcun</a:t>
            </a:r>
            <a:r>
              <a:rPr lang="en-US" sz="2800" b="1" dirty="0" smtClean="0">
                <a:solidFill>
                  <a:srgbClr val="FF0000"/>
                </a:solidFill>
              </a:rPr>
              <a:t>, </a:t>
            </a:r>
            <a:r>
              <a:rPr lang="en-US" sz="2800" b="1" dirty="0" smtClean="0"/>
              <a:t>another CSI volunteer, presented the story about </a:t>
            </a:r>
            <a:r>
              <a:rPr lang="en-US" sz="2800" b="1" dirty="0"/>
              <a:t>the Bible Clubs  opened in Moldova by the Women who had been in the CSI </a:t>
            </a:r>
            <a:r>
              <a:rPr lang="en-US" sz="2800" b="1" dirty="0" smtClean="0"/>
              <a:t> </a:t>
            </a:r>
            <a:r>
              <a:rPr lang="en-US" sz="2800" b="1" dirty="0"/>
              <a:t>Women </a:t>
            </a:r>
            <a:r>
              <a:rPr lang="en-US" sz="2800" b="1" dirty="0" smtClean="0"/>
              <a:t>Conferences in Moldova </a:t>
            </a:r>
            <a:r>
              <a:rPr lang="en-US" sz="2800" b="1" dirty="0"/>
              <a:t>in 2015.</a:t>
            </a:r>
            <a:endParaRPr lang="ru-RU" sz="2800" b="1" dirty="0"/>
          </a:p>
        </p:txBody>
      </p:sp>
      <p:pic>
        <p:nvPicPr>
          <p:cNvPr id="19458" name="Picture 2" descr="D:\Disks\Google Drive\Translators\Youth Conference May 3rd, 2016 Moldova\tanea taling about BC.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259632" y="1916832"/>
            <a:ext cx="6696744" cy="473419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19149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329376"/>
          </a:xfrm>
        </p:spPr>
        <p:txBody>
          <a:bodyPr>
            <a:noAutofit/>
          </a:bodyPr>
          <a:lstStyle/>
          <a:p>
            <a:r>
              <a:rPr lang="en-US" sz="2400" b="1" dirty="0" err="1" smtClean="0"/>
              <a:t>Tanea</a:t>
            </a:r>
            <a:r>
              <a:rPr lang="en-US" sz="2400" b="1" dirty="0" smtClean="0"/>
              <a:t>  illustrated the events with pictures from the Bible Clubs which are such a joy for the kids to attend  </a:t>
            </a:r>
            <a:r>
              <a:rPr lang="en-US" sz="2400" b="1" dirty="0"/>
              <a:t>in various villages of the North Region of Moldova. </a:t>
            </a:r>
            <a:endParaRPr lang="ru-RU" sz="2400" b="1" dirty="0"/>
          </a:p>
        </p:txBody>
      </p:sp>
      <p:pic>
        <p:nvPicPr>
          <p:cNvPr id="4" name="Объект 3" descr="C:\Users\CSI-MOLD\Desktop\Super 13.jpg"/>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691681" y="1268760"/>
            <a:ext cx="5544616" cy="5256583"/>
          </a:xfrm>
          <a:prstGeom prst="rect">
            <a:avLst/>
          </a:prstGeom>
          <a:noFill/>
          <a:ln>
            <a:noFill/>
          </a:ln>
        </p:spPr>
      </p:pic>
    </p:spTree>
    <p:extLst>
      <p:ext uri="{BB962C8B-B14F-4D97-AF65-F5344CB8AC3E}">
        <p14:creationId xmlns:p14="http://schemas.microsoft.com/office/powerpoint/2010/main" xmlns="" val="11093890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080120"/>
          </a:xfrm>
        </p:spPr>
        <p:txBody>
          <a:bodyPr>
            <a:normAutofit/>
          </a:bodyPr>
          <a:lstStyle/>
          <a:p>
            <a:r>
              <a:rPr lang="en-US" sz="3200" b="1" dirty="0" smtClean="0">
                <a:solidFill>
                  <a:srgbClr val="FF0000"/>
                </a:solidFill>
              </a:rPr>
              <a:t>The</a:t>
            </a:r>
            <a:r>
              <a:rPr lang="en-US" sz="2800" b="1" dirty="0" smtClean="0">
                <a:solidFill>
                  <a:srgbClr val="FF0000"/>
                </a:solidFill>
              </a:rPr>
              <a:t> Super 13 </a:t>
            </a:r>
            <a:r>
              <a:rPr lang="en-US" sz="2800" b="1" dirty="0" smtClean="0">
                <a:solidFill>
                  <a:srgbClr val="0000FF"/>
                </a:solidFill>
              </a:rPr>
              <a:t>gave an interview about their experience of conducting  Bible Clubs in their neighborhood</a:t>
            </a:r>
            <a:endParaRPr lang="ru-RU" sz="2800" b="1" dirty="0">
              <a:solidFill>
                <a:srgbClr val="0000FF"/>
              </a:solidFill>
            </a:endParaRPr>
          </a:p>
        </p:txBody>
      </p:sp>
      <p:pic>
        <p:nvPicPr>
          <p:cNvPr id="20482" name="Picture 2" descr="D:\Disks\Google Drive\Translators\Youth Conference May 3rd, 2016 Moldova\the passion of the super 13.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107504" y="2204864"/>
            <a:ext cx="4824536" cy="3879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Содержимое 3"/>
          <p:cNvSpPr>
            <a:spLocks noGrp="1"/>
          </p:cNvSpPr>
          <p:nvPr>
            <p:ph sz="half" idx="2"/>
          </p:nvPr>
        </p:nvSpPr>
        <p:spPr>
          <a:xfrm>
            <a:off x="5076056" y="1920085"/>
            <a:ext cx="3610744" cy="4434840"/>
          </a:xfrm>
        </p:spPr>
        <p:txBody>
          <a:bodyPr/>
          <a:lstStyle/>
          <a:p>
            <a:pPr>
              <a:buNone/>
            </a:pPr>
            <a:r>
              <a:rPr lang="en-US" sz="2800" b="1" dirty="0" smtClean="0"/>
              <a:t>Tanea interviewed  the 3 girls who lead 3 different BC in their native villages.  They have learned the method from their Sunday school teacher.</a:t>
            </a:r>
            <a:endParaRPr lang="ru-RU" dirty="0"/>
          </a:p>
        </p:txBody>
      </p:sp>
    </p:spTree>
    <p:extLst>
      <p:ext uri="{BB962C8B-B14F-4D97-AF65-F5344CB8AC3E}">
        <p14:creationId xmlns:p14="http://schemas.microsoft.com/office/powerpoint/2010/main" xmlns="" val="178637104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836712"/>
            <a:ext cx="4038600" cy="5760640"/>
          </a:xfrm>
        </p:spPr>
        <p:txBody>
          <a:bodyPr>
            <a:normAutofit fontScale="85000" lnSpcReduction="20000"/>
          </a:bodyPr>
          <a:lstStyle/>
          <a:p>
            <a:r>
              <a:rPr lang="en-US" sz="2800" b="1" dirty="0"/>
              <a:t>Question:</a:t>
            </a:r>
            <a:r>
              <a:rPr lang="en-US" sz="2800" dirty="0"/>
              <a:t>  Why do you like to teach the Bible stories for all ages, Svetlana</a:t>
            </a:r>
            <a:r>
              <a:rPr lang="en-US" sz="2800" dirty="0" smtClean="0"/>
              <a:t>?</a:t>
            </a:r>
          </a:p>
          <a:p>
            <a:endParaRPr lang="ru-RU" sz="2800" dirty="0"/>
          </a:p>
          <a:p>
            <a:r>
              <a:rPr lang="en-US" sz="2800" b="1" dirty="0"/>
              <a:t>Answer:</a:t>
            </a:r>
            <a:r>
              <a:rPr lang="en-US" sz="2800" dirty="0"/>
              <a:t> </a:t>
            </a:r>
            <a:r>
              <a:rPr lang="en-US" sz="2800" dirty="0" smtClean="0"/>
              <a:t>Because </a:t>
            </a:r>
            <a:r>
              <a:rPr lang="en-US" sz="2800" dirty="0"/>
              <a:t>it is very simple. The teacher just names the pupils and the kids have to do all </a:t>
            </a:r>
            <a:r>
              <a:rPr lang="en-US" sz="2800" dirty="0" smtClean="0"/>
              <a:t>themselves - they </a:t>
            </a:r>
            <a:r>
              <a:rPr lang="en-US" sz="2800" dirty="0"/>
              <a:t>read the text one by one, they read the questions, they answer the questions and retell the story. The teacher has just to follow them not to make mistakes and find the correct answers in the text. </a:t>
            </a:r>
            <a:endParaRPr lang="ru-RU" sz="2800" dirty="0"/>
          </a:p>
          <a:p>
            <a:r>
              <a:rPr lang="en-US" dirty="0" smtClean="0"/>
              <a:t>It I s fun to teach.</a:t>
            </a:r>
            <a:endParaRPr lang="ru-RU" dirty="0"/>
          </a:p>
        </p:txBody>
      </p:sp>
      <p:pic>
        <p:nvPicPr>
          <p:cNvPr id="22530" name="Picture 2" descr="D:\mission CSI\photo\youth conference 3 May,2016\Super 13 from Chepariya answering questions.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4049283" y="2348880"/>
            <a:ext cx="5094717" cy="3821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008675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188640"/>
            <a:ext cx="8424936" cy="2592288"/>
          </a:xfrm>
        </p:spPr>
        <p:txBody>
          <a:bodyPr>
            <a:normAutofit fontScale="85000" lnSpcReduction="10000"/>
          </a:bodyPr>
          <a:lstStyle/>
          <a:p>
            <a:r>
              <a:rPr lang="en-US" b="1" dirty="0"/>
              <a:t>Question:</a:t>
            </a:r>
            <a:r>
              <a:rPr lang="en-US" dirty="0"/>
              <a:t>  What do kids like about Bible Clubs. </a:t>
            </a:r>
            <a:endParaRPr lang="ru-RU" dirty="0"/>
          </a:p>
          <a:p>
            <a:r>
              <a:rPr lang="en-US" b="1" dirty="0"/>
              <a:t>Answer: </a:t>
            </a:r>
            <a:r>
              <a:rPr lang="en-US" dirty="0"/>
              <a:t>They like to be together, to study the stories. The stories are very unusual and interesting. They like to think about how they would act in a similar </a:t>
            </a:r>
            <a:r>
              <a:rPr lang="en-US" dirty="0" smtClean="0"/>
              <a:t>situation.</a:t>
            </a:r>
            <a:r>
              <a:rPr lang="en-US" b="1" dirty="0" smtClean="0"/>
              <a:t> </a:t>
            </a:r>
            <a:r>
              <a:rPr lang="en-US" dirty="0"/>
              <a:t>And of course they like to color the </a:t>
            </a:r>
            <a:r>
              <a:rPr lang="en-US" dirty="0" smtClean="0"/>
              <a:t>picture. Besides</a:t>
            </a:r>
            <a:r>
              <a:rPr lang="en-US" dirty="0"/>
              <a:t>, they like to take the </a:t>
            </a:r>
            <a:r>
              <a:rPr lang="en-US" dirty="0" smtClean="0"/>
              <a:t>pictures </a:t>
            </a:r>
            <a:r>
              <a:rPr lang="en-US" dirty="0"/>
              <a:t>home </a:t>
            </a:r>
            <a:r>
              <a:rPr lang="en-US" dirty="0" smtClean="0"/>
              <a:t>for  </a:t>
            </a:r>
            <a:r>
              <a:rPr lang="en-US" dirty="0"/>
              <a:t>their </a:t>
            </a:r>
            <a:r>
              <a:rPr lang="en-US" dirty="0" smtClean="0"/>
              <a:t>parents to see. </a:t>
            </a:r>
            <a:r>
              <a:rPr lang="en-US" dirty="0"/>
              <a:t>We have a lot of </a:t>
            </a:r>
            <a:r>
              <a:rPr lang="en-US" dirty="0" smtClean="0"/>
              <a:t>fun - we </a:t>
            </a:r>
            <a:r>
              <a:rPr lang="en-US" dirty="0"/>
              <a:t>have tea with cookies, we play games and sing the Christian kid’s songs sister Stella teaches us in the Sunday school. We love the Bible </a:t>
            </a:r>
            <a:r>
              <a:rPr lang="en-US" dirty="0" smtClean="0"/>
              <a:t>Clubs! </a:t>
            </a:r>
            <a:endParaRPr lang="ru-RU" dirty="0"/>
          </a:p>
        </p:txBody>
      </p:sp>
      <p:pic>
        <p:nvPicPr>
          <p:cNvPr id="24578" name="Picture 2" descr="D:\Disks\Google Drive\Translators\Youth Conference May 3rd, 2016 Moldova\interview with Super 13.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1073726" y="2789597"/>
            <a:ext cx="5874537" cy="440590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975562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0"/>
            <a:ext cx="8640960" cy="1224136"/>
          </a:xfrm>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ru-RU" sz="2000" dirty="0"/>
              <a:t/>
            </a:r>
            <a:br>
              <a:rPr lang="ru-RU" sz="2000" dirty="0"/>
            </a:br>
            <a:endParaRPr lang="ru-RU" sz="2000" dirty="0"/>
          </a:p>
        </p:txBody>
      </p:sp>
      <p:sp>
        <p:nvSpPr>
          <p:cNvPr id="3" name="Объект 2"/>
          <p:cNvSpPr>
            <a:spLocks noGrp="1"/>
          </p:cNvSpPr>
          <p:nvPr>
            <p:ph sz="half" idx="1"/>
          </p:nvPr>
        </p:nvSpPr>
        <p:spPr>
          <a:xfrm>
            <a:off x="179512" y="1196752"/>
            <a:ext cx="3168352" cy="5472608"/>
          </a:xfrm>
        </p:spPr>
        <p:txBody>
          <a:bodyPr>
            <a:normAutofit fontScale="70000" lnSpcReduction="20000"/>
          </a:bodyPr>
          <a:lstStyle/>
          <a:p>
            <a:pPr>
              <a:buNone/>
            </a:pPr>
            <a:endParaRPr lang="en-US" dirty="0" smtClean="0"/>
          </a:p>
          <a:p>
            <a:pPr>
              <a:buNone/>
            </a:pPr>
            <a:r>
              <a:rPr lang="en-US" sz="3200" dirty="0" smtClean="0"/>
              <a:t>“</a:t>
            </a:r>
            <a:r>
              <a:rPr lang="en-US" sz="3200" dirty="0"/>
              <a:t>The work with kids is very important. It requires a lot of responsibility. If you start </a:t>
            </a:r>
            <a:r>
              <a:rPr lang="en-US" sz="3200" dirty="0" smtClean="0"/>
              <a:t>it, </a:t>
            </a:r>
            <a:r>
              <a:rPr lang="en-US" sz="3200" dirty="0"/>
              <a:t>make sure that you will continue it. You can not deceive children. They are very opened and they deserve to be loved and to know about Christ. I am going to use this wonderful material this summer. We have a lot of kids in the villages around who nobody teaches about Christ.”</a:t>
            </a:r>
            <a:endParaRPr lang="ru-RU" sz="3200" dirty="0"/>
          </a:p>
          <a:p>
            <a:endParaRPr lang="ru-RU" dirty="0"/>
          </a:p>
        </p:txBody>
      </p:sp>
      <p:pic>
        <p:nvPicPr>
          <p:cNvPr id="25602" name="Picture 2" descr="D:\Disks\Google Drive\Translators\Youth Conference May 3rd, 2016 Moldova\the hard woprk in the conf.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3383360" y="1844824"/>
            <a:ext cx="5760640"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611560" y="0"/>
            <a:ext cx="8136904" cy="1692771"/>
          </a:xfrm>
          <a:prstGeom prst="rect">
            <a:avLst/>
          </a:prstGeom>
        </p:spPr>
        <p:txBody>
          <a:bodyPr wrap="square">
            <a:spAutoFit/>
          </a:bodyPr>
          <a:lstStyle/>
          <a:p>
            <a:r>
              <a:rPr lang="en-US" sz="2000" b="1" dirty="0" smtClean="0"/>
              <a:t>At the end of the program it was made a call for the youth to share their impressions about this program and the CSI strategy and materials. This is what they said:                                                            </a:t>
            </a:r>
          </a:p>
          <a:p>
            <a:r>
              <a:rPr lang="en-US" sz="2000" b="1" dirty="0" smtClean="0"/>
              <a:t>                                                            </a:t>
            </a:r>
            <a:r>
              <a:rPr lang="en-US" sz="2400" b="1" dirty="0" smtClean="0">
                <a:solidFill>
                  <a:srgbClr val="FF0000"/>
                </a:solidFill>
              </a:rPr>
              <a:t>    </a:t>
            </a:r>
            <a:r>
              <a:rPr lang="en-US" sz="2400" b="1" dirty="0" err="1" smtClean="0">
                <a:solidFill>
                  <a:srgbClr val="FF0000"/>
                </a:solidFill>
              </a:rPr>
              <a:t>Serghei</a:t>
            </a:r>
            <a:r>
              <a:rPr lang="en-US" sz="2400" b="1" dirty="0" smtClean="0">
                <a:solidFill>
                  <a:srgbClr val="FF0000"/>
                </a:solidFill>
              </a:rPr>
              <a:t>, </a:t>
            </a:r>
            <a:r>
              <a:rPr lang="en-US" sz="2400" b="1" dirty="0" err="1" smtClean="0">
                <a:solidFill>
                  <a:srgbClr val="FF0000"/>
                </a:solidFill>
              </a:rPr>
              <a:t>Falesti</a:t>
            </a:r>
            <a:r>
              <a:rPr lang="en-US" sz="2400" b="1" dirty="0" smtClean="0">
                <a:solidFill>
                  <a:srgbClr val="FF0000"/>
                </a:solidFill>
              </a:rPr>
              <a:t> church:</a:t>
            </a:r>
            <a:r>
              <a:rPr lang="en-US" sz="2000" dirty="0" smtClean="0"/>
              <a:t/>
            </a:r>
            <a:br>
              <a:rPr lang="en-US" sz="2000" dirty="0" smtClean="0"/>
            </a:br>
            <a:endParaRPr lang="ru-RU" sz="2000" dirty="0"/>
          </a:p>
        </p:txBody>
      </p:sp>
    </p:spTree>
    <p:extLst>
      <p:ext uri="{BB962C8B-B14F-4D97-AF65-F5344CB8AC3E}">
        <p14:creationId xmlns:p14="http://schemas.microsoft.com/office/powerpoint/2010/main" xmlns="" val="178177715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en-US" b="1" dirty="0" smtClean="0">
                <a:solidFill>
                  <a:srgbClr val="FF0000"/>
                </a:solidFill>
              </a:rPr>
              <a:t>Mark </a:t>
            </a:r>
            <a:r>
              <a:rPr lang="en-US" b="1" dirty="0" err="1" smtClean="0">
                <a:solidFill>
                  <a:srgbClr val="FF0000"/>
                </a:solidFill>
              </a:rPr>
              <a:t>Sandu</a:t>
            </a:r>
            <a:r>
              <a:rPr lang="en-US" b="1" dirty="0" smtClean="0">
                <a:solidFill>
                  <a:srgbClr val="FF0000"/>
                </a:solidFill>
              </a:rPr>
              <a:t> , </a:t>
            </a:r>
            <a:r>
              <a:rPr lang="en-US" b="1" dirty="0" err="1" smtClean="0">
                <a:solidFill>
                  <a:srgbClr val="FF0000"/>
                </a:solidFill>
              </a:rPr>
              <a:t>Grigoresti</a:t>
            </a:r>
            <a:r>
              <a:rPr lang="en-US" b="1" dirty="0" smtClean="0">
                <a:solidFill>
                  <a:srgbClr val="FF0000"/>
                </a:solidFill>
              </a:rPr>
              <a:t>:</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a:buNone/>
            </a:pPr>
            <a:r>
              <a:rPr lang="en-US" dirty="0" smtClean="0"/>
              <a:t>“</a:t>
            </a:r>
            <a:r>
              <a:rPr lang="en-US" dirty="0"/>
              <a:t>My Dad is using these materials for many </a:t>
            </a:r>
            <a:r>
              <a:rPr lang="en-US" dirty="0" smtClean="0"/>
              <a:t> years</a:t>
            </a:r>
            <a:r>
              <a:rPr lang="en-US" dirty="0"/>
              <a:t>. Kids love them, the stories and the coloring. It helps teach them about God. ”(Mark is the son of Valentine </a:t>
            </a:r>
            <a:r>
              <a:rPr lang="en-US" dirty="0" err="1"/>
              <a:t>Sandu</a:t>
            </a:r>
            <a:r>
              <a:rPr lang="en-US" dirty="0"/>
              <a:t>, the Pastor who </a:t>
            </a:r>
            <a:r>
              <a:rPr lang="en-US" dirty="0" smtClean="0"/>
              <a:t>has been teaching “People </a:t>
            </a:r>
            <a:r>
              <a:rPr lang="en-US" dirty="0"/>
              <a:t>who K</a:t>
            </a:r>
            <a:r>
              <a:rPr lang="en-US" dirty="0" smtClean="0"/>
              <a:t>new Jesus”  for many years. </a:t>
            </a:r>
          </a:p>
          <a:p>
            <a:endParaRPr lang="en-US" dirty="0" smtClean="0"/>
          </a:p>
          <a:p>
            <a:pPr>
              <a:buNone/>
            </a:pPr>
            <a:r>
              <a:rPr lang="en-US" dirty="0" smtClean="0"/>
              <a:t>   Some time </a:t>
            </a:r>
            <a:r>
              <a:rPr lang="en-US" dirty="0"/>
              <a:t>ago </a:t>
            </a:r>
            <a:r>
              <a:rPr lang="en-US" dirty="0" smtClean="0"/>
              <a:t>one of his disciples was </a:t>
            </a:r>
            <a:r>
              <a:rPr lang="en-US" dirty="0"/>
              <a:t>a school teacher who went to Italy </a:t>
            </a:r>
            <a:r>
              <a:rPr lang="en-US" dirty="0" smtClean="0"/>
              <a:t>to make a better living. She met a group of elderly people who knew nothing about salvation. She </a:t>
            </a:r>
            <a:r>
              <a:rPr lang="en-US" dirty="0"/>
              <a:t>taught these lessons to 20 elderly people </a:t>
            </a:r>
            <a:r>
              <a:rPr lang="en-US" dirty="0" smtClean="0"/>
              <a:t>and each of them  </a:t>
            </a:r>
            <a:r>
              <a:rPr lang="en-US" dirty="0"/>
              <a:t>received Christ).</a:t>
            </a:r>
            <a:endParaRPr lang="ru-RU" dirty="0"/>
          </a:p>
          <a:p>
            <a:endParaRPr lang="ru-RU" dirty="0"/>
          </a:p>
        </p:txBody>
      </p:sp>
    </p:spTree>
    <p:extLst>
      <p:ext uri="{BB962C8B-B14F-4D97-AF65-F5344CB8AC3E}">
        <p14:creationId xmlns:p14="http://schemas.microsoft.com/office/powerpoint/2010/main" xmlns="" val="391651811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052736"/>
          </a:xfrm>
        </p:spPr>
        <p:txBody>
          <a:bodyPr>
            <a:normAutofit fontScale="90000"/>
          </a:bodyPr>
          <a:lstStyle/>
          <a:p>
            <a:r>
              <a:rPr lang="en-US" b="1" dirty="0" err="1" smtClean="0">
                <a:solidFill>
                  <a:srgbClr val="FF0000"/>
                </a:solidFill>
              </a:rPr>
              <a:t>Mihailo</a:t>
            </a:r>
            <a:r>
              <a:rPr lang="en-US" b="1" dirty="0" smtClean="0">
                <a:solidFill>
                  <a:srgbClr val="FF0000"/>
                </a:solidFill>
              </a:rPr>
              <a:t>, city of Reni, the </a:t>
            </a:r>
            <a:r>
              <a:rPr lang="en-US" b="1" dirty="0" err="1" smtClean="0">
                <a:solidFill>
                  <a:srgbClr val="FF0000"/>
                </a:solidFill>
              </a:rPr>
              <a:t>Ukrain</a:t>
            </a:r>
            <a:r>
              <a:rPr lang="en-US" b="1" dirty="0" smtClean="0">
                <a:solidFill>
                  <a:srgbClr val="FF0000"/>
                </a:solidFill>
              </a:rPr>
              <a:t>:</a:t>
            </a:r>
            <a:endParaRPr lang="ru-RU" dirty="0">
              <a:solidFill>
                <a:srgbClr val="FF0000"/>
              </a:solidFill>
            </a:endParaRPr>
          </a:p>
        </p:txBody>
      </p:sp>
      <p:sp>
        <p:nvSpPr>
          <p:cNvPr id="3" name="Объект 2"/>
          <p:cNvSpPr>
            <a:spLocks noGrp="1"/>
          </p:cNvSpPr>
          <p:nvPr>
            <p:ph sz="half" idx="1"/>
          </p:nvPr>
        </p:nvSpPr>
        <p:spPr>
          <a:xfrm>
            <a:off x="251520" y="980728"/>
            <a:ext cx="4032448" cy="5877272"/>
          </a:xfrm>
        </p:spPr>
        <p:txBody>
          <a:bodyPr>
            <a:normAutofit fontScale="77500" lnSpcReduction="20000"/>
          </a:bodyPr>
          <a:lstStyle/>
          <a:p>
            <a:r>
              <a:rPr lang="en-US" dirty="0" smtClean="0"/>
              <a:t>“</a:t>
            </a:r>
            <a:r>
              <a:rPr lang="en-US" dirty="0"/>
              <a:t>I am very happy to be with you all. I come from </a:t>
            </a:r>
            <a:r>
              <a:rPr lang="en-US" dirty="0" smtClean="0"/>
              <a:t>Ukraine, from the city </a:t>
            </a:r>
            <a:r>
              <a:rPr lang="en-US" dirty="0" err="1" smtClean="0"/>
              <a:t>pf</a:t>
            </a:r>
            <a:r>
              <a:rPr lang="en-US" dirty="0" smtClean="0"/>
              <a:t>  </a:t>
            </a:r>
            <a:r>
              <a:rPr lang="en-US" dirty="0"/>
              <a:t>Reni, down South. I liked this program very much.  </a:t>
            </a:r>
            <a:r>
              <a:rPr lang="en-US" dirty="0" smtClean="0"/>
              <a:t>The  lessons </a:t>
            </a:r>
            <a:r>
              <a:rPr lang="en-US" dirty="0"/>
              <a:t>seem to be easy to teach. It is wonderful that there are ready lessons and the teacher does not need to elaborate lesson plans. They are ready. It is wonderful that each child has in front of himself the lesson with the text and questions. That they come on separate sheets, which kids can take home. It is very important to teach kids about Christ today. Kids are the future of our churches. If we have kids in church today – we shall have church tomorrow, if we have no kids today in church we shall have no church tomorrow ”.</a:t>
            </a:r>
            <a:endParaRPr lang="ru-RU" dirty="0"/>
          </a:p>
          <a:p>
            <a:endParaRPr lang="ru-RU" dirty="0"/>
          </a:p>
        </p:txBody>
      </p:sp>
      <p:pic>
        <p:nvPicPr>
          <p:cNvPr id="26627" name="Picture 3" descr="D:\Disks\Google Drive\Translators\Youth Conference May 3rd, 2016 Moldova\the active guy from ukrain.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4139952" y="1556792"/>
            <a:ext cx="4896544" cy="452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25082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1"/>
            <a:ext cx="9144000" cy="2204864"/>
          </a:xfrm>
        </p:spPr>
        <p:txBody>
          <a:bodyPr>
            <a:normAutofit fontScale="25000" lnSpcReduction="20000"/>
          </a:bodyPr>
          <a:lstStyle/>
          <a:p>
            <a:endParaRPr lang="en-US" b="1" dirty="0" smtClean="0"/>
          </a:p>
          <a:p>
            <a:pPr>
              <a:lnSpc>
                <a:spcPct val="120000"/>
              </a:lnSpc>
            </a:pPr>
            <a:r>
              <a:rPr lang="en-US" sz="8000" b="1" dirty="0" smtClean="0">
                <a:solidFill>
                  <a:srgbClr val="FF0000"/>
                </a:solidFill>
              </a:rPr>
              <a:t>Marina </a:t>
            </a:r>
            <a:r>
              <a:rPr lang="en-US" sz="8000" b="1" dirty="0" err="1" smtClean="0">
                <a:solidFill>
                  <a:srgbClr val="FF0000"/>
                </a:solidFill>
              </a:rPr>
              <a:t>Tapcova</a:t>
            </a:r>
            <a:r>
              <a:rPr lang="en-US" sz="8000" b="1" dirty="0" smtClean="0">
                <a:solidFill>
                  <a:srgbClr val="FF0000"/>
                </a:solidFill>
              </a:rPr>
              <a:t>, Balti, the Arc Church</a:t>
            </a:r>
            <a:r>
              <a:rPr lang="en-US" sz="8000" b="1" dirty="0" smtClean="0"/>
              <a:t>:</a:t>
            </a:r>
            <a:r>
              <a:rPr lang="en-US" sz="8000" dirty="0" smtClean="0"/>
              <a:t>  “These are  very good materials. My Mom and Dad were using these lessons in our Sunday school. We all loved them very much. </a:t>
            </a:r>
            <a:r>
              <a:rPr lang="en-US" sz="8000" dirty="0"/>
              <a:t>I remembered my childhood. When I was a kid my </a:t>
            </a:r>
            <a:r>
              <a:rPr lang="en-US" sz="8000" dirty="0" smtClean="0"/>
              <a:t>Dad. </a:t>
            </a:r>
            <a:r>
              <a:rPr lang="en-US" sz="8000" dirty="0"/>
              <a:t>They helped us understand the Bible because they tell the Bible truths in simple </a:t>
            </a:r>
            <a:r>
              <a:rPr lang="en-US" sz="8000" dirty="0" smtClean="0"/>
              <a:t>language. </a:t>
            </a:r>
            <a:r>
              <a:rPr lang="en-US" sz="8000" dirty="0"/>
              <a:t>Kids understand them very well. And no doubt, they like to color the pictures. Thank you for teaching our youth how to use the materials. </a:t>
            </a:r>
            <a:endParaRPr lang="en-US" sz="8000" dirty="0" smtClean="0"/>
          </a:p>
          <a:p>
            <a:pPr>
              <a:lnSpc>
                <a:spcPct val="120000"/>
              </a:lnSpc>
            </a:pPr>
            <a:r>
              <a:rPr lang="en-US" sz="8000" dirty="0" smtClean="0"/>
              <a:t>I </a:t>
            </a:r>
            <a:r>
              <a:rPr lang="en-US" sz="8000" dirty="0"/>
              <a:t>am sure they can do a lot with these </a:t>
            </a:r>
            <a:r>
              <a:rPr lang="en-US" sz="8000" dirty="0" smtClean="0"/>
              <a:t>materials!”. </a:t>
            </a:r>
            <a:endParaRPr lang="ru-RU" sz="8000" dirty="0"/>
          </a:p>
          <a:p>
            <a:endParaRPr lang="ru-RU" dirty="0"/>
          </a:p>
        </p:txBody>
      </p:sp>
      <p:pic>
        <p:nvPicPr>
          <p:cNvPr id="27650" name="Picture 2" descr="D:\Disks\Google Drive\Translators\Youth Conference May 3rd, 2016 Moldova\during sister Stella's speech (1).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1547664" y="2420888"/>
            <a:ext cx="6120680" cy="4080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35125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8229600" cy="1547664"/>
          </a:xfrm>
        </p:spPr>
        <p:txBody>
          <a:bodyPr>
            <a:noAutofit/>
          </a:bodyPr>
          <a:lstStyle/>
          <a:p>
            <a:r>
              <a:rPr lang="en-US" sz="2400" b="1" dirty="0">
                <a:solidFill>
                  <a:srgbClr val="0000FF"/>
                </a:solidFill>
              </a:rPr>
              <a:t>The second part of the day was a time of fellowship, games and sports. All loved the CSI conference and were grateful to Lord and CSI for such </a:t>
            </a:r>
            <a:r>
              <a:rPr lang="en-US" sz="2400" b="1" dirty="0" smtClean="0">
                <a:solidFill>
                  <a:srgbClr val="0000FF"/>
                </a:solidFill>
              </a:rPr>
              <a:t>an the opportunity </a:t>
            </a:r>
            <a:r>
              <a:rPr lang="en-US" sz="2400" b="1" dirty="0">
                <a:solidFill>
                  <a:srgbClr val="0000FF"/>
                </a:solidFill>
              </a:rPr>
              <a:t>to be together, meet their </a:t>
            </a:r>
            <a:r>
              <a:rPr lang="en-US" sz="2400" b="1" dirty="0" smtClean="0">
                <a:solidFill>
                  <a:srgbClr val="0000FF"/>
                </a:solidFill>
              </a:rPr>
              <a:t>friends </a:t>
            </a:r>
            <a:r>
              <a:rPr lang="en-US" sz="2400" b="1" dirty="0">
                <a:solidFill>
                  <a:srgbClr val="0000FF"/>
                </a:solidFill>
              </a:rPr>
              <a:t>from other churches and make new friends </a:t>
            </a:r>
            <a:r>
              <a:rPr lang="en-US" sz="2400" b="1" dirty="0" smtClean="0">
                <a:solidFill>
                  <a:srgbClr val="0000FF"/>
                </a:solidFill>
              </a:rPr>
              <a:t>again!</a:t>
            </a:r>
            <a:endParaRPr lang="ru-RU" sz="2400" b="1" dirty="0">
              <a:solidFill>
                <a:srgbClr val="0000FF"/>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5576" y="1700809"/>
            <a:ext cx="7848872" cy="4968552"/>
          </a:xfrm>
        </p:spPr>
      </p:pic>
    </p:spTree>
    <p:extLst>
      <p:ext uri="{BB962C8B-B14F-4D97-AF65-F5344CB8AC3E}">
        <p14:creationId xmlns:p14="http://schemas.microsoft.com/office/powerpoint/2010/main" xmlns="" val="353888352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368152"/>
          </a:xfrm>
        </p:spPr>
        <p:txBody>
          <a:bodyPr>
            <a:normAutofit fontScale="90000"/>
          </a:bodyPr>
          <a:lstStyle/>
          <a:p>
            <a:pPr algn="ctr"/>
            <a:r>
              <a:rPr lang="en-US" b="1" i="1" dirty="0" smtClean="0"/>
              <a:t>Goals and objectives of Youth CSI Conference</a:t>
            </a:r>
            <a:endParaRPr lang="ru-RU" b="1" i="1" dirty="0"/>
          </a:p>
        </p:txBody>
      </p:sp>
      <p:sp>
        <p:nvSpPr>
          <p:cNvPr id="4" name="Содержимое 3"/>
          <p:cNvSpPr>
            <a:spLocks noGrp="1"/>
          </p:cNvSpPr>
          <p:nvPr>
            <p:ph idx="1"/>
          </p:nvPr>
        </p:nvSpPr>
        <p:spPr>
          <a:xfrm>
            <a:off x="457200" y="1628800"/>
            <a:ext cx="8229600" cy="4695800"/>
          </a:xfrm>
        </p:spPr>
        <p:txBody>
          <a:bodyPr>
            <a:normAutofit/>
          </a:bodyPr>
          <a:lstStyle/>
          <a:p>
            <a:pPr lvl="0"/>
            <a:r>
              <a:rPr lang="en-US" dirty="0" smtClean="0"/>
              <a:t>To make an emphasis on the importance of participating in the fulfillment of the Great Commandment of our Lord Jesus Christ, by teaching the world, mainly members of the family, relatives, friends and co-workers the Bible truths. </a:t>
            </a:r>
            <a:endParaRPr lang="ru-RU" dirty="0" smtClean="0"/>
          </a:p>
          <a:p>
            <a:pPr lvl="0"/>
            <a:r>
              <a:rPr lang="en-US" dirty="0" smtClean="0"/>
              <a:t>To introduce the CSI strategy.</a:t>
            </a:r>
            <a:endParaRPr lang="ru-RU" dirty="0" smtClean="0"/>
          </a:p>
          <a:p>
            <a:pPr lvl="0"/>
            <a:r>
              <a:rPr lang="en-US" dirty="0" smtClean="0"/>
              <a:t>To train how to use the CSI materials in teaching grown- ups and children.</a:t>
            </a:r>
            <a:endParaRPr lang="ru-RU" dirty="0" smtClean="0"/>
          </a:p>
          <a:p>
            <a:pPr lvl="0"/>
            <a:r>
              <a:rPr lang="en-US" dirty="0" smtClean="0"/>
              <a:t>To teach how to organize Bible Clubs for Children in the homes of Christians.</a:t>
            </a:r>
            <a:endParaRPr lang="ru-RU" dirty="0"/>
          </a:p>
        </p:txBody>
      </p:sp>
    </p:spTree>
    <p:extLst>
      <p:ext uri="{BB962C8B-B14F-4D97-AF65-F5344CB8AC3E}">
        <p14:creationId xmlns:p14="http://schemas.microsoft.com/office/powerpoint/2010/main" xmlns="" val="1944899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080120"/>
          </a:xfrm>
        </p:spPr>
        <p:txBody>
          <a:bodyPr/>
          <a:lstStyle/>
          <a:p>
            <a:r>
              <a:rPr lang="en-US" dirty="0" smtClean="0">
                <a:solidFill>
                  <a:srgbClr val="C00000"/>
                </a:solidFill>
              </a:rPr>
              <a:t>Participants of the Conference</a:t>
            </a:r>
            <a:endParaRPr lang="ru-RU" dirty="0">
              <a:solidFill>
                <a:srgbClr val="C00000"/>
              </a:solidFill>
            </a:endParaRPr>
          </a:p>
        </p:txBody>
      </p:sp>
      <p:sp>
        <p:nvSpPr>
          <p:cNvPr id="3" name="Содержимое 2"/>
          <p:cNvSpPr>
            <a:spLocks noGrp="1"/>
          </p:cNvSpPr>
          <p:nvPr>
            <p:ph idx="1"/>
          </p:nvPr>
        </p:nvSpPr>
        <p:spPr>
          <a:xfrm>
            <a:off x="395536" y="1469504"/>
            <a:ext cx="8229600" cy="4911824"/>
          </a:xfrm>
        </p:spPr>
        <p:txBody>
          <a:bodyPr>
            <a:normAutofit/>
          </a:bodyPr>
          <a:lstStyle/>
          <a:p>
            <a:r>
              <a:rPr lang="en-US" sz="3600" dirty="0" smtClean="0"/>
              <a:t>The conference was organized in the Christian summer camp “Bethany”. </a:t>
            </a:r>
          </a:p>
          <a:p>
            <a:r>
              <a:rPr lang="en-US" sz="3600" dirty="0" smtClean="0"/>
              <a:t>It  drew up 240 participants who came from  the 6 zones of the </a:t>
            </a:r>
            <a:r>
              <a:rPr lang="en-US" sz="3600" dirty="0" err="1" smtClean="0"/>
              <a:t>Balti</a:t>
            </a:r>
            <a:r>
              <a:rPr lang="en-US" sz="3600" dirty="0" smtClean="0"/>
              <a:t> region, Moldova. </a:t>
            </a:r>
          </a:p>
          <a:p>
            <a:r>
              <a:rPr lang="en-US" sz="3600" dirty="0" smtClean="0"/>
              <a:t>The youth learned about the CSI strategy and had a lot of fun by having fellowship, games and sports. </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96944" cy="1008112"/>
          </a:xfrm>
        </p:spPr>
        <p:txBody>
          <a:bodyPr>
            <a:normAutofit fontScale="90000"/>
          </a:bodyPr>
          <a:lstStyle/>
          <a:p>
            <a:pPr algn="ctr"/>
            <a:r>
              <a:rPr lang="en-US" sz="3200" b="1" dirty="0" smtClean="0">
                <a:solidFill>
                  <a:srgbClr val="C00000"/>
                </a:solidFill>
              </a:rPr>
              <a:t/>
            </a:r>
            <a:br>
              <a:rPr lang="en-US" sz="3200" b="1" dirty="0" smtClean="0">
                <a:solidFill>
                  <a:srgbClr val="C00000"/>
                </a:solidFill>
              </a:rPr>
            </a:br>
            <a:r>
              <a:rPr lang="en-US" sz="3200" b="1" dirty="0">
                <a:solidFill>
                  <a:srgbClr val="C00000"/>
                </a:solidFill>
              </a:rPr>
              <a:t/>
            </a:r>
            <a:br>
              <a:rPr lang="en-US" sz="3200" b="1" dirty="0">
                <a:solidFill>
                  <a:srgbClr val="C00000"/>
                </a:solidFill>
              </a:rPr>
            </a:br>
            <a:r>
              <a:rPr lang="en-US" sz="3200" dirty="0" smtClean="0">
                <a:solidFill>
                  <a:srgbClr val="C00000"/>
                </a:solidFill>
              </a:rPr>
              <a:t/>
            </a:r>
            <a:br>
              <a:rPr lang="en-US" sz="3200" dirty="0" smtClean="0">
                <a:solidFill>
                  <a:srgbClr val="C00000"/>
                </a:solidFill>
              </a:rPr>
            </a:br>
            <a:r>
              <a:rPr lang="en-US" sz="3200" b="1" dirty="0" smtClean="0">
                <a:solidFill>
                  <a:srgbClr val="FF0000"/>
                </a:solidFill>
              </a:rPr>
              <a:t>240 youth representing the 106 Baptist Churches of the Balti area in First CSI Youth Conference in Moldova, May 3,2016</a:t>
            </a:r>
            <a:endParaRPr lang="ru-RU" sz="3200"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556792"/>
            <a:ext cx="8064896" cy="496855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solidFill>
                  <a:srgbClr val="0000FF"/>
                </a:solidFill>
              </a:rPr>
              <a:t>Greeting of Bill Davis, President and founder of CSI to the youth</a:t>
            </a:r>
            <a:endParaRPr lang="ru-RU" dirty="0">
              <a:solidFill>
                <a:srgbClr val="0000FF"/>
              </a:solidFill>
            </a:endParaRPr>
          </a:p>
        </p:txBody>
      </p:sp>
      <p:pic>
        <p:nvPicPr>
          <p:cNvPr id="4" name="Picture 2" descr="C:\Users\CSI\Pictures\Brother Bill\232323232fp53987_nu=957;_3;3_259_WSNRCG=33_2599_3234_nu0mrj.jpg"/>
          <p:cNvPicPr>
            <a:picLocks noGrp="1" noChangeAspect="1" noChangeArrowheads="1"/>
          </p:cNvPicPr>
          <p:nvPr>
            <p:ph sz="half" idx="1"/>
          </p:nvPr>
        </p:nvPicPr>
        <p:blipFill rotWithShape="1">
          <a:blip r:embed="rId2" cstate="print"/>
          <a:stretch/>
        </p:blipFill>
        <p:spPr bwMode="auto">
          <a:xfrm>
            <a:off x="813792" y="1920875"/>
            <a:ext cx="3325416" cy="4433888"/>
          </a:xfrm>
          <a:prstGeom prst="rect">
            <a:avLst/>
          </a:prstGeom>
          <a:noFill/>
        </p:spPr>
      </p:pic>
      <p:sp>
        <p:nvSpPr>
          <p:cNvPr id="3" name="Объект 2"/>
          <p:cNvSpPr>
            <a:spLocks noGrp="1"/>
          </p:cNvSpPr>
          <p:nvPr>
            <p:ph sz="half" idx="2"/>
          </p:nvPr>
        </p:nvSpPr>
        <p:spPr>
          <a:xfrm>
            <a:off x="4648200" y="1920085"/>
            <a:ext cx="4316288" cy="4434840"/>
          </a:xfrm>
        </p:spPr>
        <p:txBody>
          <a:bodyPr>
            <a:normAutofit lnSpcReduction="10000"/>
          </a:bodyPr>
          <a:lstStyle/>
          <a:p>
            <a:pPr marL="0" indent="0">
              <a:buNone/>
            </a:pPr>
            <a:r>
              <a:rPr lang="en-US" dirty="0" smtClean="0"/>
              <a:t>The President of CSI, Rev. Bill Davis, has addressed a letter to the participants of the Conference, challenging them to join in the reaping the harvest, expressing his belief that Youth can become a leading force in fulfilling he great Commission of Christ, in bringing children and their parents into church.</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376264"/>
          </a:xfrm>
        </p:spPr>
        <p:txBody>
          <a:bodyPr>
            <a:noAutofit/>
          </a:bodyPr>
          <a:lstStyle/>
          <a:p>
            <a:r>
              <a:rPr lang="en-US" sz="2800" dirty="0" smtClean="0">
                <a:latin typeface="+mn-lt"/>
              </a:rPr>
              <a:t/>
            </a:r>
            <a:br>
              <a:rPr lang="en-US" sz="2800" dirty="0" smtClean="0">
                <a:latin typeface="+mn-lt"/>
              </a:rPr>
            </a:br>
            <a:r>
              <a:rPr lang="en-US" sz="2800" dirty="0" smtClean="0">
                <a:latin typeface="+mn-lt"/>
              </a:rPr>
              <a:t>The program was presented by </a:t>
            </a:r>
            <a:r>
              <a:rPr lang="en-US" sz="2800" dirty="0" smtClean="0">
                <a:solidFill>
                  <a:srgbClr val="FF0000"/>
                </a:solidFill>
                <a:latin typeface="+mn-lt"/>
              </a:rPr>
              <a:t>Stella Gorbani</a:t>
            </a:r>
            <a:r>
              <a:rPr lang="en-US" sz="2800" dirty="0" smtClean="0">
                <a:latin typeface="+mn-lt"/>
              </a:rPr>
              <a:t>, the CSI translator. She presented the CSI strategy and history, introducing the story of Bill Davis’ vision which became the starting point of the whole program. </a:t>
            </a:r>
            <a:endParaRPr lang="ru-RU" sz="2800" dirty="0">
              <a:latin typeface="+mn-lt"/>
            </a:endParaRPr>
          </a:p>
        </p:txBody>
      </p:sp>
      <p:pic>
        <p:nvPicPr>
          <p:cNvPr id="4" name="Picture 2" descr="D:\Disks\Google Drive\Translators\Youth Conference May 3rd, 2016 Moldova\youth conf stella 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907704" y="2276872"/>
            <a:ext cx="6584156" cy="4389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916832"/>
          </a:xfrm>
        </p:spPr>
        <p:txBody>
          <a:bodyPr>
            <a:noAutofit/>
          </a:bodyPr>
          <a:lstStyle/>
          <a:p>
            <a:pPr marL="342900" lvl="0" indent="-342900"/>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ru-RU" sz="2800" dirty="0" smtClean="0"/>
              <a:t/>
            </a:r>
            <a:br>
              <a:rPr lang="ru-RU" sz="2800" dirty="0" smtClean="0"/>
            </a:br>
            <a:endParaRPr lang="ru-RU" sz="2800" dirty="0"/>
          </a:p>
        </p:txBody>
      </p:sp>
      <p:pic>
        <p:nvPicPr>
          <p:cNvPr id="7170" name="Picture 2" descr="D:\Disks\Google Drive\Translators\Youth Conference May 3rd, 2016 Moldova\stella 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899592" y="1772816"/>
            <a:ext cx="6552728" cy="4752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23528" y="0"/>
            <a:ext cx="8136904" cy="1569660"/>
          </a:xfrm>
          <a:prstGeom prst="rect">
            <a:avLst/>
          </a:prstGeom>
        </p:spPr>
        <p:txBody>
          <a:bodyPr wrap="square">
            <a:spAutoFit/>
          </a:bodyPr>
          <a:lstStyle/>
          <a:p>
            <a:r>
              <a:rPr lang="en-US" sz="2400" dirty="0" smtClean="0">
                <a:solidFill>
                  <a:srgbClr val="FF0000"/>
                </a:solidFill>
              </a:rPr>
              <a:t>Stella</a:t>
            </a:r>
            <a:r>
              <a:rPr lang="en-US" sz="2400" dirty="0" smtClean="0"/>
              <a:t> spoke about the interactive methods of teaching CSI materials and  ways of organizing Bible clubs for kids in summer time, which is a promising way of opening a new perspective for the youth ministry in the world.</a:t>
            </a:r>
            <a:endParaRPr lang="ru-RU" sz="2400" dirty="0"/>
          </a:p>
        </p:txBody>
      </p:sp>
    </p:spTree>
    <p:extLst>
      <p:ext uri="{BB962C8B-B14F-4D97-AF65-F5344CB8AC3E}">
        <p14:creationId xmlns:p14="http://schemas.microsoft.com/office/powerpoint/2010/main" xmlns="" val="9608851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143000"/>
          </a:xfrm>
        </p:spPr>
        <p:txBody>
          <a:bodyPr>
            <a:normAutofit fontScale="90000"/>
          </a:bodyPr>
          <a:lstStyle/>
          <a:p>
            <a:pPr marL="342900" lvl="0" indent="-342900"/>
            <a:r>
              <a:rPr lang="ru-RU" dirty="0"/>
              <a:t/>
            </a:r>
            <a:br>
              <a:rPr lang="ru-RU" dirty="0"/>
            </a:br>
            <a:endParaRPr lang="ru-RU" dirty="0"/>
          </a:p>
        </p:txBody>
      </p:sp>
      <p:sp>
        <p:nvSpPr>
          <p:cNvPr id="4" name="Содержимое 3"/>
          <p:cNvSpPr>
            <a:spLocks noGrp="1"/>
          </p:cNvSpPr>
          <p:nvPr>
            <p:ph idx="1"/>
          </p:nvPr>
        </p:nvSpPr>
        <p:spPr>
          <a:xfrm>
            <a:off x="323528" y="620688"/>
            <a:ext cx="8229600" cy="5832648"/>
          </a:xfrm>
        </p:spPr>
        <p:txBody>
          <a:bodyPr>
            <a:normAutofit fontScale="92500" lnSpcReduction="10000"/>
          </a:bodyPr>
          <a:lstStyle/>
          <a:p>
            <a:pPr>
              <a:buNone/>
            </a:pPr>
            <a:r>
              <a:rPr lang="en-US" sz="4000" dirty="0" smtClean="0"/>
              <a:t>Young boys and girls  received the program with much enthusiasm. They loved the structure of the Lessons, the method and coloring the pictures. This motivated them to be involved in the training and we believe in using this program with the kids of their villages. Some </a:t>
            </a:r>
            <a:r>
              <a:rPr lang="en-US" sz="4000" dirty="0"/>
              <a:t>could not help starting coloring the pictures right during the </a:t>
            </a:r>
            <a:r>
              <a:rPr lang="en-US" sz="4000" dirty="0" smtClean="0"/>
              <a:t>presentation and remember about the lovely time of their childhood. </a:t>
            </a:r>
            <a:endParaRPr lang="ru-RU" sz="4000" dirty="0"/>
          </a:p>
        </p:txBody>
      </p:sp>
    </p:spTree>
    <p:extLst>
      <p:ext uri="{BB962C8B-B14F-4D97-AF65-F5344CB8AC3E}">
        <p14:creationId xmlns:p14="http://schemas.microsoft.com/office/powerpoint/2010/main" xmlns="" val="9608851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728</TotalTime>
  <Words>1531</Words>
  <Application>Microsoft Office PowerPoint</Application>
  <PresentationFormat>On-screen Show (4:3)</PresentationFormat>
  <Paragraphs>68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Поток</vt:lpstr>
      <vt:lpstr>   First CSI Regional Youth Conference in Moldova,  May 3, 2016  </vt:lpstr>
      <vt:lpstr>May 3, 2016,   Camp “Vifania”, North of  Moldova</vt:lpstr>
      <vt:lpstr>Goals and objectives of Youth CSI Conference</vt:lpstr>
      <vt:lpstr>Participants of the Conference</vt:lpstr>
      <vt:lpstr>   240 youth representing the 106 Baptist Churches of the Balti area in First CSI Youth Conference in Moldova, May 3,2016</vt:lpstr>
      <vt:lpstr>Greeting of Bill Davis, President and founder of CSI to the youth</vt:lpstr>
      <vt:lpstr> The program was presented by Stella Gorbani, the CSI translator. She presented the CSI strategy and history, introducing the story of Bill Davis’ vision which became the starting point of the whole program. </vt:lpstr>
      <vt:lpstr>     </vt:lpstr>
      <vt:lpstr> </vt:lpstr>
      <vt:lpstr>How to organize Bible Clubs for Children.   </vt:lpstr>
      <vt:lpstr>Portfolios for each youth </vt:lpstr>
      <vt:lpstr>       Materials of the conference </vt:lpstr>
      <vt:lpstr>Youth gave a very positive feedback to the program and to the opportunity for serving our Lord. </vt:lpstr>
      <vt:lpstr>They all liked the materials and the interactive method of teaching, getting involved in the lesson presentations. </vt:lpstr>
      <vt:lpstr>Model of Teaching OT 1 series </vt:lpstr>
      <vt:lpstr>      Many young people are ready to use this materials because they are easy to use. Some got absorbed in  coloring the pictures which proves once again how effective and attractive the “Stories for All Ages” are.   </vt:lpstr>
      <vt:lpstr>       The youth forming a vision about how to  work with kids for the glory of God</vt:lpstr>
      <vt:lpstr>                 “The Super 13”</vt:lpstr>
      <vt:lpstr>The  Super 13, who participated  in the program,  told everybody about the way they teach children in their villages the Bible truths, using “ Stories for all Ages” </vt:lpstr>
      <vt:lpstr>Tanea Legcun, another CSI volunteer, presented the story about the Bible Clubs  opened in Moldova by the Women who had been in the CSI  Women Conferences in Moldova in 2015.</vt:lpstr>
      <vt:lpstr>Tanea  illustrated the events with pictures from the Bible Clubs which are such a joy for the kids to attend  in various villages of the North Region of Moldova. </vt:lpstr>
      <vt:lpstr>The Super 13 gave an interview about their experience of conducting  Bible Clubs in their neighborhood</vt:lpstr>
      <vt:lpstr>Slide 23</vt:lpstr>
      <vt:lpstr>Slide 24</vt:lpstr>
      <vt:lpstr>     </vt:lpstr>
      <vt:lpstr>Mark Sandu , Grigoresti:</vt:lpstr>
      <vt:lpstr>Mihailo, city of Reni, the Ukrain:</vt:lpstr>
      <vt:lpstr>Slide 28</vt:lpstr>
      <vt:lpstr>The second part of the day was a time of fellowship, games and sports. All loved the CSI conference and were grateful to Lord and CSI for such an the opportunity to be together, meet their friends from other churches and make new friends again!</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CSI</cp:lastModifiedBy>
  <cp:revision>60</cp:revision>
  <dcterms:created xsi:type="dcterms:W3CDTF">2016-05-16T09:41:40Z</dcterms:created>
  <dcterms:modified xsi:type="dcterms:W3CDTF">2017-02-20T17:57:22Z</dcterms:modified>
</cp:coreProperties>
</file>